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3"/>
  </p:notesMasterIdLst>
  <p:sldIdLst>
    <p:sldId id="256" r:id="rId2"/>
    <p:sldId id="257" r:id="rId3"/>
    <p:sldId id="258" r:id="rId4"/>
    <p:sldId id="259" r:id="rId5"/>
    <p:sldId id="271" r:id="rId6"/>
    <p:sldId id="272" r:id="rId7"/>
    <p:sldId id="260" r:id="rId8"/>
    <p:sldId id="273" r:id="rId9"/>
    <p:sldId id="261" r:id="rId10"/>
    <p:sldId id="274" r:id="rId11"/>
    <p:sldId id="262" r:id="rId12"/>
    <p:sldId id="275" r:id="rId13"/>
    <p:sldId id="263" r:id="rId14"/>
    <p:sldId id="264" r:id="rId15"/>
    <p:sldId id="265" r:id="rId16"/>
    <p:sldId id="266" r:id="rId17"/>
    <p:sldId id="267" r:id="rId18"/>
    <p:sldId id="268" r:id="rId19"/>
    <p:sldId id="269" r:id="rId20"/>
    <p:sldId id="270"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929" autoAdjust="0"/>
  </p:normalViewPr>
  <p:slideViewPr>
    <p:cSldViewPr>
      <p:cViewPr varScale="1">
        <p:scale>
          <a:sx n="69" d="100"/>
          <a:sy n="69" d="100"/>
        </p:scale>
        <p:origin x="1200"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8E1E93-EABC-4029-BBAE-22A99BCC2120}" type="datetimeFigureOut">
              <a:rPr lang="en-US" smtClean="0"/>
              <a:t>10/23/2018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B69715-8047-493B-8A2F-93587F721DEC}"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The prevalence of child abuse varies from one household to another depending on many vital processes that provide a critical focus on essential concepts that define child well-being. Neglect is the most common form of child abuse considering that their families have neglected around 75% of child abuse victims. Approximately 25% of the child abuse victims involved physical, sexual and emotional abuse. In 2016, the rate of child abuse in the united stated was highest among the African American children at 14.5% where most of the victims fall in the range 2 and five years (Van </a:t>
            </a:r>
            <a:r>
              <a:rPr lang="en-US" sz="1200" kern="1200" dirty="0" err="1">
                <a:solidFill>
                  <a:schemeClr val="tx1"/>
                </a:solidFill>
                <a:latin typeface="+mn-lt"/>
                <a:ea typeface="+mn-ea"/>
                <a:cs typeface="+mn-cs"/>
              </a:rPr>
              <a:t>der</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Kolk</a:t>
            </a:r>
            <a:r>
              <a:rPr lang="en-US" sz="1200" kern="1200" dirty="0">
                <a:solidFill>
                  <a:schemeClr val="tx1"/>
                </a:solidFill>
                <a:latin typeface="+mn-lt"/>
                <a:ea typeface="+mn-ea"/>
                <a:cs typeface="+mn-cs"/>
              </a:rPr>
              <a:t>, 2017).</a:t>
            </a:r>
            <a:endParaRPr lang="en-US" dirty="0"/>
          </a:p>
        </p:txBody>
      </p:sp>
      <p:sp>
        <p:nvSpPr>
          <p:cNvPr id="4" name="Slide Number Placeholder 3"/>
          <p:cNvSpPr>
            <a:spLocks noGrp="1"/>
          </p:cNvSpPr>
          <p:nvPr>
            <p:ph type="sldNum" sz="quarter" idx="10"/>
          </p:nvPr>
        </p:nvSpPr>
        <p:spPr/>
        <p:txBody>
          <a:bodyPr/>
          <a:lstStyle/>
          <a:p>
            <a:fld id="{0EB69715-8047-493B-8A2F-93587F721DEC}" type="slidenum">
              <a:rPr lang="en-US" smtClean="0"/>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Child abuse has a detrimental effect of a child education development considering that they are unable to fully concentrate and attain the required level of concentration due to the traumatic experiences that they are exposed to when they are mentally fragile.  Bullying cases are rarely reported because victims are warned against saying while also schools do not always want to be associated with bullying. The failure to acknowledge the presence of harassment in schools has created a complicated understanding on essential processes that can be integrated within learning environment to control child abuse from their fellow students and teacher</a:t>
            </a:r>
            <a:endParaRPr lang="en-US" dirty="0"/>
          </a:p>
        </p:txBody>
      </p:sp>
      <p:sp>
        <p:nvSpPr>
          <p:cNvPr id="4" name="Slide Number Placeholder 3"/>
          <p:cNvSpPr>
            <a:spLocks noGrp="1"/>
          </p:cNvSpPr>
          <p:nvPr>
            <p:ph type="sldNum" sz="quarter" idx="10"/>
          </p:nvPr>
        </p:nvSpPr>
        <p:spPr/>
        <p:txBody>
          <a:bodyPr/>
          <a:lstStyle/>
          <a:p>
            <a:fld id="{0EB69715-8047-493B-8A2F-93587F721DEC}" type="slidenum">
              <a:rPr lang="en-US" smtClean="0"/>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Sperry and </a:t>
            </a:r>
            <a:r>
              <a:rPr lang="en-US" dirty="0" err="1"/>
              <a:t>Widom</a:t>
            </a:r>
            <a:r>
              <a:rPr lang="en-US" dirty="0"/>
              <a:t> (2013)</a:t>
            </a:r>
            <a:r>
              <a:rPr lang="en-US" baseline="0" dirty="0"/>
              <a:t> </a:t>
            </a:r>
            <a:r>
              <a:rPr lang="en-US" sz="1200" kern="1200" dirty="0">
                <a:solidFill>
                  <a:schemeClr val="tx1"/>
                </a:solidFill>
                <a:latin typeface="+mn-lt"/>
                <a:ea typeface="+mn-ea"/>
                <a:cs typeface="+mn-cs"/>
              </a:rPr>
              <a:t>highlight that the manifestation of child neglect occurs in three primary forms, which include physical, emotional and educational neglect. Physical neglect can be observed in many ways since it involves signs that can be found. It is more involved in the general wellbeing of a child, which include the provision of food, clothing, shelter and medical care. Although in some cases parents may neglect their children mainly because they are unable to feed them and make their lives as comfortable as they would have wished and thus in this case a child turns out to be a significant burden in their lives. </a:t>
            </a:r>
          </a:p>
        </p:txBody>
      </p:sp>
      <p:sp>
        <p:nvSpPr>
          <p:cNvPr id="4" name="Slide Number Placeholder 3"/>
          <p:cNvSpPr>
            <a:spLocks noGrp="1"/>
          </p:cNvSpPr>
          <p:nvPr>
            <p:ph type="sldNum" sz="quarter" idx="10"/>
          </p:nvPr>
        </p:nvSpPr>
        <p:spPr/>
        <p:txBody>
          <a:bodyPr/>
          <a:lstStyle/>
          <a:p>
            <a:fld id="{0EB69715-8047-493B-8A2F-93587F721DEC}" type="slidenum">
              <a:rPr lang="en-US" smtClean="0"/>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Wilson et al. (2012) stress that educational neglect is also another form of child abuse where a parent or caregiver refuses to enroll his or her child in school, failure to provide the essential learning needs as well as allowing for the regular absence of a child from school. Education is an indispensable need for all children, and thus every parent or caregiver is expected to ensure that they help in providing that their children are enrolled in school to form a better background for their future development. Most parents and caregivers do not know that denying their child the right to education is neglect, which is classified as a form of child abuse </a:t>
            </a:r>
            <a:endParaRPr lang="en-US" dirty="0"/>
          </a:p>
        </p:txBody>
      </p:sp>
      <p:sp>
        <p:nvSpPr>
          <p:cNvPr id="4" name="Slide Number Placeholder 3"/>
          <p:cNvSpPr>
            <a:spLocks noGrp="1"/>
          </p:cNvSpPr>
          <p:nvPr>
            <p:ph type="sldNum" sz="quarter" idx="10"/>
          </p:nvPr>
        </p:nvSpPr>
        <p:spPr/>
        <p:txBody>
          <a:bodyPr/>
          <a:lstStyle/>
          <a:p>
            <a:fld id="{0EB69715-8047-493B-8A2F-93587F721DEC}" type="slidenum">
              <a:rPr lang="en-US" smtClean="0"/>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Lindert</a:t>
            </a:r>
            <a:r>
              <a:rPr lang="en-US" dirty="0"/>
              <a:t> et al. (2014)</a:t>
            </a:r>
            <a:r>
              <a:rPr lang="en-US" baseline="0" dirty="0"/>
              <a:t> </a:t>
            </a:r>
            <a:r>
              <a:rPr lang="en-US" sz="1200" kern="1200" dirty="0">
                <a:solidFill>
                  <a:schemeClr val="tx1"/>
                </a:solidFill>
                <a:latin typeface="+mn-lt"/>
                <a:ea typeface="+mn-ea"/>
                <a:cs typeface="+mn-cs"/>
              </a:rPr>
              <a:t>authors highlight that sexual abuse is not an easy case to overcome for any given victim and thus it requires considerable efforts to ensure that these sexual abuse cases are treated effectively. However, there are significant barriers to the whole treatment of sexual abuse cases. It is critical to ensure that the entire treatment plan for sexually abused victims is completed to ensure that they recover effectively. Sexually abused victims have both physical and psychological concerns with the mental aspect of it having a long-term effect on an individual (</a:t>
            </a:r>
            <a:r>
              <a:rPr lang="en-US" sz="1200" kern="1200" dirty="0" err="1">
                <a:solidFill>
                  <a:schemeClr val="tx1"/>
                </a:solidFill>
                <a:latin typeface="+mn-lt"/>
                <a:ea typeface="+mn-ea"/>
                <a:cs typeface="+mn-cs"/>
              </a:rPr>
              <a:t>Lindert</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etal</a:t>
            </a:r>
            <a:r>
              <a:rPr lang="en-US" sz="1200" kern="1200" dirty="0">
                <a:solidFill>
                  <a:schemeClr val="tx1"/>
                </a:solidFill>
                <a:latin typeface="+mn-lt"/>
                <a:ea typeface="+mn-ea"/>
                <a:cs typeface="+mn-cs"/>
              </a:rPr>
              <a:t>., 2014).</a:t>
            </a:r>
          </a:p>
        </p:txBody>
      </p:sp>
      <p:sp>
        <p:nvSpPr>
          <p:cNvPr id="4" name="Slide Number Placeholder 3"/>
          <p:cNvSpPr>
            <a:spLocks noGrp="1"/>
          </p:cNvSpPr>
          <p:nvPr>
            <p:ph type="sldNum" sz="quarter" idx="10"/>
          </p:nvPr>
        </p:nvSpPr>
        <p:spPr/>
        <p:txBody>
          <a:bodyPr/>
          <a:lstStyle/>
          <a:p>
            <a:fld id="{0EB69715-8047-493B-8A2F-93587F721DEC}" type="slidenum">
              <a:rPr lang="en-US" smtClean="0"/>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Norma et al. (2012) assert that </a:t>
            </a:r>
            <a:r>
              <a:rPr lang="en-US" sz="1200" kern="1200" dirty="0">
                <a:solidFill>
                  <a:schemeClr val="tx1"/>
                </a:solidFill>
                <a:latin typeface="+mn-lt"/>
                <a:ea typeface="+mn-ea"/>
                <a:cs typeface="+mn-cs"/>
              </a:rPr>
              <a:t>even though physical injuries can be easily noticed, victims tend to have difficulties explaining how they got injuries because of the psychological and emotional torture they go through at the hands of perpetrators. The perpetrators may be parents, caregivers, teachers or even strangers. The vulnerability of children makes it very difficult to control these abuses. </a:t>
            </a:r>
            <a:endParaRPr lang="en-US" dirty="0"/>
          </a:p>
        </p:txBody>
      </p:sp>
      <p:sp>
        <p:nvSpPr>
          <p:cNvPr id="4" name="Slide Number Placeholder 3"/>
          <p:cNvSpPr>
            <a:spLocks noGrp="1"/>
          </p:cNvSpPr>
          <p:nvPr>
            <p:ph type="sldNum" sz="quarter" idx="10"/>
          </p:nvPr>
        </p:nvSpPr>
        <p:spPr/>
        <p:txBody>
          <a:bodyPr/>
          <a:lstStyle/>
          <a:p>
            <a:fld id="{0EB69715-8047-493B-8A2F-93587F721DEC}" type="slidenum">
              <a:rPr lang="en-US" smtClean="0"/>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According to Flannery et al. (2016),</a:t>
            </a:r>
            <a:r>
              <a:rPr lang="en-US" baseline="0" dirty="0"/>
              <a:t>  b</a:t>
            </a:r>
            <a:r>
              <a:rPr lang="en-US" sz="1200" kern="1200" dirty="0">
                <a:solidFill>
                  <a:schemeClr val="tx1"/>
                </a:solidFill>
                <a:latin typeface="+mn-lt"/>
                <a:ea typeface="+mn-ea"/>
                <a:cs typeface="+mn-cs"/>
              </a:rPr>
              <a:t>ullying remains the major challenge in learning institutions considering that they need to integrate essential measures, which can help in improving the relationship among students, and eliminate negative behavior. The wellbeing of children in learning institutions needs to be protected through the integration of critical policies and define the relationship that exists between senior and junior students. The authors highlight that the school management and teachers have a significant role in creating a conducive environment for all learners through the integration of essential programs that help improve the student development (Flannery et al., 2016).</a:t>
            </a:r>
          </a:p>
          <a:p>
            <a:r>
              <a:rPr lang="en-US" dirty="0"/>
              <a:t> </a:t>
            </a:r>
          </a:p>
          <a:p>
            <a:endParaRPr lang="en-US" dirty="0"/>
          </a:p>
        </p:txBody>
      </p:sp>
      <p:sp>
        <p:nvSpPr>
          <p:cNvPr id="4" name="Slide Number Placeholder 3"/>
          <p:cNvSpPr>
            <a:spLocks noGrp="1"/>
          </p:cNvSpPr>
          <p:nvPr>
            <p:ph type="sldNum" sz="quarter" idx="10"/>
          </p:nvPr>
        </p:nvSpPr>
        <p:spPr/>
        <p:txBody>
          <a:bodyPr/>
          <a:lstStyle/>
          <a:p>
            <a:fld id="{0EB69715-8047-493B-8A2F-93587F721DEC}" type="slidenum">
              <a:rPr lang="en-US" smtClean="0"/>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According</a:t>
            </a:r>
            <a:r>
              <a:rPr lang="en-US" baseline="0" dirty="0"/>
              <a:t> to </a:t>
            </a:r>
            <a:r>
              <a:rPr lang="en-US" baseline="0" dirty="0" err="1"/>
              <a:t>Maybrun</a:t>
            </a:r>
            <a:r>
              <a:rPr lang="en-US" baseline="0" dirty="0"/>
              <a:t> (2015), </a:t>
            </a:r>
            <a:r>
              <a:rPr lang="en-US" sz="1200" kern="1200" baseline="0" dirty="0">
                <a:solidFill>
                  <a:schemeClr val="tx1"/>
                </a:solidFill>
                <a:latin typeface="+mn-lt"/>
                <a:ea typeface="+mn-ea"/>
                <a:cs typeface="+mn-cs"/>
              </a:rPr>
              <a:t>b</a:t>
            </a:r>
            <a:r>
              <a:rPr lang="en-US" sz="1200" kern="1200" dirty="0">
                <a:solidFill>
                  <a:schemeClr val="tx1"/>
                </a:solidFill>
                <a:latin typeface="+mn-lt"/>
                <a:ea typeface="+mn-ea"/>
                <a:cs typeface="+mn-cs"/>
              </a:rPr>
              <a:t>ullying is associated with trauma, which limits the ability of victims to focus because they remain highly psychologically affected by these events. Every institution has put in place varying policies to control the behavior and conduct of their students. Every individual has different personality thus; they are likely to focus on various elements, which provide a critical understanding of critical processes that define positive change. Teachers must adequately understand the characters of their students and put in place measures where it would be possible to create a conducive learning environment. </a:t>
            </a:r>
            <a:endParaRPr lang="en-US" dirty="0"/>
          </a:p>
          <a:p>
            <a:endParaRPr lang="en-US" dirty="0"/>
          </a:p>
        </p:txBody>
      </p:sp>
      <p:sp>
        <p:nvSpPr>
          <p:cNvPr id="4" name="Slide Number Placeholder 3"/>
          <p:cNvSpPr>
            <a:spLocks noGrp="1"/>
          </p:cNvSpPr>
          <p:nvPr>
            <p:ph type="sldNum" sz="quarter" idx="10"/>
          </p:nvPr>
        </p:nvSpPr>
        <p:spPr/>
        <p:txBody>
          <a:bodyPr/>
          <a:lstStyle/>
          <a:p>
            <a:fld id="{0EB69715-8047-493B-8A2F-93587F721DEC}" type="slidenum">
              <a:rPr lang="en-US" smtClean="0"/>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It takes significant consideration on important psychiatric and psychological interventions which define necessary changes to individual wellbeing. </a:t>
            </a:r>
            <a:r>
              <a:rPr lang="en-US" sz="1200" kern="1200" dirty="0">
                <a:solidFill>
                  <a:schemeClr val="tx1"/>
                </a:solidFill>
                <a:latin typeface="+mn-lt"/>
                <a:ea typeface="+mn-ea"/>
                <a:cs typeface="+mn-cs"/>
              </a:rPr>
              <a:t>The common effects of early childhood trauma include major depression, bipolar disorder, post-traumatic stress disorder, and schizophrenia. The welfare of children is based on the underlying interaction with people that they are closely related (Gould et al., 2012).</a:t>
            </a:r>
          </a:p>
          <a:p>
            <a:endParaRPr lang="en-US" dirty="0"/>
          </a:p>
        </p:txBody>
      </p:sp>
      <p:sp>
        <p:nvSpPr>
          <p:cNvPr id="4" name="Slide Number Placeholder 3"/>
          <p:cNvSpPr>
            <a:spLocks noGrp="1"/>
          </p:cNvSpPr>
          <p:nvPr>
            <p:ph type="sldNum" sz="quarter" idx="10"/>
          </p:nvPr>
        </p:nvSpPr>
        <p:spPr/>
        <p:txBody>
          <a:bodyPr/>
          <a:lstStyle/>
          <a:p>
            <a:fld id="{0EB69715-8047-493B-8A2F-93587F721DEC}" type="slidenum">
              <a:rPr lang="en-US" smtClean="0"/>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err="1">
                <a:solidFill>
                  <a:schemeClr val="tx1"/>
                </a:solidFill>
                <a:latin typeface="+mn-lt"/>
                <a:ea typeface="+mn-ea"/>
                <a:cs typeface="+mn-cs"/>
              </a:rPr>
              <a:t>Mojtabai</a:t>
            </a:r>
            <a:r>
              <a:rPr lang="en-US" sz="1200" kern="1200" dirty="0">
                <a:solidFill>
                  <a:schemeClr val="tx1"/>
                </a:solidFill>
                <a:latin typeface="+mn-lt"/>
                <a:ea typeface="+mn-ea"/>
                <a:cs typeface="+mn-cs"/>
              </a:rPr>
              <a:t> (2015) assert that mental disorders in childhood are mainly based on different forms of child abuse, which provide a dominant focus on essential processes that define a significant change in child well-being. The thoughtful consideration, in this case, is critical in determining individual well-being where it is possible to make a successful determination regarding fundamental concepts that define personal development in education (</a:t>
            </a:r>
            <a:r>
              <a:rPr lang="en-US" sz="1200" kern="1200" dirty="0" err="1">
                <a:solidFill>
                  <a:schemeClr val="tx1"/>
                </a:solidFill>
                <a:latin typeface="+mn-lt"/>
                <a:ea typeface="+mn-ea"/>
                <a:cs typeface="+mn-cs"/>
              </a:rPr>
              <a:t>Mojtabai</a:t>
            </a:r>
            <a:r>
              <a:rPr lang="en-US" sz="1200" kern="1200" dirty="0">
                <a:solidFill>
                  <a:schemeClr val="tx1"/>
                </a:solidFill>
                <a:latin typeface="+mn-lt"/>
                <a:ea typeface="+mn-ea"/>
                <a:cs typeface="+mn-cs"/>
              </a:rPr>
              <a:t>, 2015).</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Therefore, an important consideration, in this case, should consider expanding mental health services for youth to promote positive social value, which is essential in improving education outcomes. Focus on education is necessary and outline critical ideas, which describe key measures, which are vital in improving the wellbeing of children and their education outcomes (</a:t>
            </a:r>
            <a:r>
              <a:rPr lang="en-US" sz="1200" kern="1200" dirty="0" err="1">
                <a:solidFill>
                  <a:schemeClr val="tx1"/>
                </a:solidFill>
                <a:latin typeface="+mn-lt"/>
                <a:ea typeface="+mn-ea"/>
                <a:cs typeface="+mn-cs"/>
              </a:rPr>
              <a:t>Mojtabai</a:t>
            </a:r>
            <a:r>
              <a:rPr lang="en-US" sz="1200" kern="1200" dirty="0">
                <a:solidFill>
                  <a:schemeClr val="tx1"/>
                </a:solidFill>
                <a:latin typeface="+mn-lt"/>
                <a:ea typeface="+mn-ea"/>
                <a:cs typeface="+mn-cs"/>
              </a:rPr>
              <a:t>, 2015).</a:t>
            </a:r>
          </a:p>
          <a:p>
            <a:endParaRPr lang="en-US" dirty="0"/>
          </a:p>
        </p:txBody>
      </p:sp>
      <p:sp>
        <p:nvSpPr>
          <p:cNvPr id="4" name="Slide Number Placeholder 3"/>
          <p:cNvSpPr>
            <a:spLocks noGrp="1"/>
          </p:cNvSpPr>
          <p:nvPr>
            <p:ph type="sldNum" sz="quarter" idx="10"/>
          </p:nvPr>
        </p:nvSpPr>
        <p:spPr/>
        <p:txBody>
          <a:bodyPr/>
          <a:lstStyle/>
          <a:p>
            <a:fld id="{0EB69715-8047-493B-8A2F-93587F721DEC}" type="slidenum">
              <a:rPr lang="en-US" smtClean="0"/>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Children are vulnerable thus they are likely to experience mental and psychological challenges in the long-term especially in a situation where there are no necessary countermeasures to create a profoundly transformed understanding where it is possible to control the adverse effects of child abuse (</a:t>
            </a:r>
            <a:r>
              <a:rPr lang="en-US" sz="1200" kern="1200" dirty="0" err="1">
                <a:solidFill>
                  <a:schemeClr val="tx1"/>
                </a:solidFill>
                <a:latin typeface="+mn-lt"/>
                <a:ea typeface="+mn-ea"/>
                <a:cs typeface="+mn-cs"/>
              </a:rPr>
              <a:t>Lereya</a:t>
            </a:r>
            <a:r>
              <a:rPr lang="en-US" sz="1200" kern="1200" dirty="0">
                <a:solidFill>
                  <a:schemeClr val="tx1"/>
                </a:solidFill>
                <a:latin typeface="+mn-lt"/>
                <a:ea typeface="+mn-ea"/>
                <a:cs typeface="+mn-cs"/>
              </a:rPr>
              <a:t> et al., 2015).  The parenting and the level of interaction within a given environment provide an extreme level of commitment where it possible to integrate critical measures which improve positive development on behavior and overall wellbeing. </a:t>
            </a:r>
          </a:p>
          <a:p>
            <a:endParaRPr lang="en-US" dirty="0"/>
          </a:p>
        </p:txBody>
      </p:sp>
      <p:sp>
        <p:nvSpPr>
          <p:cNvPr id="4" name="Slide Number Placeholder 3"/>
          <p:cNvSpPr>
            <a:spLocks noGrp="1"/>
          </p:cNvSpPr>
          <p:nvPr>
            <p:ph type="sldNum" sz="quarter" idx="10"/>
          </p:nvPr>
        </p:nvSpPr>
        <p:spPr/>
        <p:txBody>
          <a:bodyPr/>
          <a:lstStyle/>
          <a:p>
            <a:fld id="{0EB69715-8047-493B-8A2F-93587F721DEC}" type="slidenum">
              <a:rPr lang="en-US" smtClean="0"/>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Bullying is detrimental to a unique psychological and mental wellness hence the integration of critical countermeasures will help to create a highly effective atmosphere where it would be easy to achieve a higher level of success. The findings from the study outline that bullying by peer has detrimental effects on young adult's mental health. Therefore, public health planning policies should include an emphasis on a strategic focus on essential processes that define improved public health (</a:t>
            </a:r>
            <a:r>
              <a:rPr lang="en-US" sz="1200" kern="1200" dirty="0" err="1">
                <a:solidFill>
                  <a:schemeClr val="tx1"/>
                </a:solidFill>
                <a:latin typeface="+mn-lt"/>
                <a:ea typeface="+mn-ea"/>
                <a:cs typeface="+mn-cs"/>
              </a:rPr>
              <a:t>Lereya</a:t>
            </a:r>
            <a:r>
              <a:rPr lang="en-US" sz="1200" kern="1200" dirty="0">
                <a:solidFill>
                  <a:schemeClr val="tx1"/>
                </a:solidFill>
                <a:latin typeface="+mn-lt"/>
                <a:ea typeface="+mn-ea"/>
                <a:cs typeface="+mn-cs"/>
              </a:rPr>
              <a:t> et al., 2015).</a:t>
            </a:r>
            <a:endParaRPr lang="en-US" dirty="0"/>
          </a:p>
        </p:txBody>
      </p:sp>
      <p:sp>
        <p:nvSpPr>
          <p:cNvPr id="4" name="Slide Number Placeholder 3"/>
          <p:cNvSpPr>
            <a:spLocks noGrp="1"/>
          </p:cNvSpPr>
          <p:nvPr>
            <p:ph type="sldNum" sz="quarter" idx="10"/>
          </p:nvPr>
        </p:nvSpPr>
        <p:spPr/>
        <p:txBody>
          <a:bodyPr/>
          <a:lstStyle/>
          <a:p>
            <a:fld id="{0EB69715-8047-493B-8A2F-93587F721DEC}" type="slidenum">
              <a:rPr lang="en-US" smtClean="0"/>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most significant recommendation that would create a better engagement to deal with child abuse would be to develop an inclusive strategy where all stakeholders can be effectively engaged. The community will play a vital role in the development of this strategy since child abuse cases happen within our surroundings and thus being our brothers' keepers is critical in ensuring that this policy is successful (Cook et al., 2017).</a:t>
            </a:r>
          </a:p>
          <a:p>
            <a:endParaRPr lang="en-US" dirty="0"/>
          </a:p>
        </p:txBody>
      </p:sp>
      <p:sp>
        <p:nvSpPr>
          <p:cNvPr id="4" name="Slide Number Placeholder 3"/>
          <p:cNvSpPr>
            <a:spLocks noGrp="1"/>
          </p:cNvSpPr>
          <p:nvPr>
            <p:ph type="sldNum" sz="quarter" idx="10"/>
          </p:nvPr>
        </p:nvSpPr>
        <p:spPr/>
        <p:txBody>
          <a:bodyPr/>
          <a:lstStyle/>
          <a:p>
            <a:fld id="{0EB69715-8047-493B-8A2F-93587F721DEC}" type="slidenum">
              <a:rPr lang="en-US" smtClean="0"/>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This strategy will put in place the required elements, which will play a significant role in promoting better social behavior within the community and among all stakeholders. Better commitment is the best criteria that can be considered when ensuring that the developed policy is working effectively. The systems that are put in place must focus on developing an increased understanding of student performance that is essential in creating a highly diversified focus on the different issues that are important in defining student development.</a:t>
            </a:r>
          </a:p>
          <a:p>
            <a:endParaRPr lang="en-US" dirty="0"/>
          </a:p>
        </p:txBody>
      </p:sp>
      <p:sp>
        <p:nvSpPr>
          <p:cNvPr id="4" name="Slide Number Placeholder 3"/>
          <p:cNvSpPr>
            <a:spLocks noGrp="1"/>
          </p:cNvSpPr>
          <p:nvPr>
            <p:ph type="sldNum" sz="quarter" idx="10"/>
          </p:nvPr>
        </p:nvSpPr>
        <p:spPr/>
        <p:txBody>
          <a:bodyPr/>
          <a:lstStyle/>
          <a:p>
            <a:fld id="{0EB69715-8047-493B-8A2F-93587F721DEC}" type="slidenum">
              <a:rPr lang="en-US" smtClean="0"/>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The child is most likely to resort to drugs to control his depression and pain, which will lead to addiction making it very difficult to control. The child is expected to adopt the abusive trait, which will have a negative influence on his life since he will use the same tactics in his life while engaging and interacting with his own family as well as other settings based on essential concepts, which provide a strong emphasis on better ideas that describe </a:t>
            </a:r>
            <a:endParaRPr lang="en-US" dirty="0"/>
          </a:p>
        </p:txBody>
      </p:sp>
      <p:sp>
        <p:nvSpPr>
          <p:cNvPr id="4" name="Slide Number Placeholder 3"/>
          <p:cNvSpPr>
            <a:spLocks noGrp="1"/>
          </p:cNvSpPr>
          <p:nvPr>
            <p:ph type="sldNum" sz="quarter" idx="10"/>
          </p:nvPr>
        </p:nvSpPr>
        <p:spPr/>
        <p:txBody>
          <a:bodyPr/>
          <a:lstStyle/>
          <a:p>
            <a:fld id="{0EB69715-8047-493B-8A2F-93587F721DEC}" type="slidenum">
              <a:rPr lang="en-US" smtClean="0"/>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F0BB9E5C-7D1D-49B7-A8EE-9635209BE634}" type="datetimeFigureOut">
              <a:rPr lang="en-US" smtClean="0"/>
              <a:t>10/23/2018</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2EDEFA3-39FF-4094-9255-B7287D3216B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0BB9E5C-7D1D-49B7-A8EE-9635209BE634}" type="datetimeFigureOut">
              <a:rPr lang="en-US" smtClean="0"/>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EDEFA3-39FF-4094-9255-B7287D3216B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F0BB9E5C-7D1D-49B7-A8EE-9635209BE634}" type="datetimeFigureOut">
              <a:rPr lang="en-US" smtClean="0"/>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EDEFA3-39FF-4094-9255-B7287D3216B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0BB9E5C-7D1D-49B7-A8EE-9635209BE634}" type="datetimeFigureOut">
              <a:rPr lang="en-US" smtClean="0"/>
              <a:t>10/23/2018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EDEFA3-39FF-4094-9255-B7287D3216B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0BB9E5C-7D1D-49B7-A8EE-9635209BE634}" type="datetimeFigureOut">
              <a:rPr lang="en-US" smtClean="0"/>
              <a:t>10/23/2018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EDEFA3-39FF-4094-9255-B7287D3216B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F0BB9E5C-7D1D-49B7-A8EE-9635209BE634}" type="datetimeFigureOut">
              <a:rPr lang="en-US" smtClean="0"/>
              <a:t>10/23/2018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EDEFA3-39FF-4094-9255-B7287D3216B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BB9E5C-7D1D-49B7-A8EE-9635209BE634}" type="datetimeFigureOut">
              <a:rPr lang="en-US" smtClean="0"/>
              <a:t>10/23/2018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EDEFA3-39FF-4094-9255-B7287D3216B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0BB9E5C-7D1D-49B7-A8EE-9635209BE634}" type="datetimeFigureOut">
              <a:rPr lang="en-US" smtClean="0"/>
              <a:t>10/23/2018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EDEFA3-39FF-4094-9255-B7287D3216B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0BB9E5C-7D1D-49B7-A8EE-9635209BE634}" type="datetimeFigureOut">
              <a:rPr lang="en-US" smtClean="0"/>
              <a:t>10/23/2018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2EDEFA3-39FF-4094-9255-B7287D3216B0}"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0BB9E5C-7D1D-49B7-A8EE-9635209BE634}" type="datetimeFigureOut">
              <a:rPr lang="en-US" smtClean="0"/>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EDEFA3-39FF-4094-9255-B7287D3216B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0BB9E5C-7D1D-49B7-A8EE-9635209BE634}" type="datetimeFigureOut">
              <a:rPr lang="en-US" smtClean="0"/>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EDEFA3-39FF-4094-9255-B7287D3216B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0BB9E5C-7D1D-49B7-A8EE-9635209BE634}" type="datetimeFigureOut">
              <a:rPr lang="en-US" smtClean="0"/>
              <a:t>10/23/2018</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2EDEFA3-39FF-4094-9255-B7287D3216B0}"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514600"/>
            <a:ext cx="7851648" cy="1828800"/>
          </a:xfrm>
        </p:spPr>
        <p:txBody>
          <a:bodyPr>
            <a:normAutofit/>
          </a:bodyPr>
          <a:lstStyle/>
          <a:p>
            <a:pPr algn="ctr"/>
            <a:r>
              <a:rPr lang="en-US" sz="4000" dirty="0"/>
              <a:t>Child Abuse and Its Role to School Student</a:t>
            </a:r>
            <a:br>
              <a:rPr lang="en-US" sz="4000" dirty="0"/>
            </a:br>
            <a:r>
              <a:rPr lang="en-US" sz="4000" dirty="0"/>
              <a:t>Presenter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 objectives </a:t>
            </a:r>
          </a:p>
        </p:txBody>
      </p:sp>
      <p:sp>
        <p:nvSpPr>
          <p:cNvPr id="3" name="Content Placeholder 2"/>
          <p:cNvSpPr>
            <a:spLocks noGrp="1"/>
          </p:cNvSpPr>
          <p:nvPr>
            <p:ph idx="1"/>
          </p:nvPr>
        </p:nvSpPr>
        <p:spPr/>
        <p:txBody>
          <a:bodyPr>
            <a:noAutofit/>
          </a:bodyPr>
          <a:lstStyle/>
          <a:p>
            <a:r>
              <a:rPr lang="en-US" sz="3200" dirty="0"/>
              <a:t>The presentation will provide literature review on Child Abuse and Its Role to School Student</a:t>
            </a:r>
          </a:p>
          <a:p>
            <a:r>
              <a:rPr lang="en-US" sz="3200" dirty="0"/>
              <a:t>The factors that are evaluated in this presentation include</a:t>
            </a:r>
          </a:p>
          <a:p>
            <a:r>
              <a:rPr lang="en-US" sz="3200" dirty="0"/>
              <a:t>Background information on child abuse</a:t>
            </a:r>
          </a:p>
          <a:p>
            <a:r>
              <a:rPr lang="en-US" sz="3200" dirty="0"/>
              <a:t>Forms of child abuse</a:t>
            </a:r>
          </a:p>
          <a:p>
            <a:r>
              <a:rPr lang="en-US" sz="3200" dirty="0"/>
              <a:t>Child abuse and student performance</a:t>
            </a:r>
          </a:p>
          <a:p>
            <a:pPr>
              <a:buNone/>
            </a:pPr>
            <a:r>
              <a:rPr lang="en-US" sz="3200" dirty="0"/>
              <a:t> </a:t>
            </a:r>
          </a:p>
          <a:p>
            <a:endParaRPr lang="en-US"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Background information on child abuse</a:t>
            </a:r>
            <a:br>
              <a:rPr lang="en-US" sz="3600" dirty="0"/>
            </a:br>
            <a:endParaRPr lang="en-US" sz="3600" dirty="0"/>
          </a:p>
        </p:txBody>
      </p:sp>
      <p:sp>
        <p:nvSpPr>
          <p:cNvPr id="3" name="Content Placeholder 2"/>
          <p:cNvSpPr>
            <a:spLocks noGrp="1"/>
          </p:cNvSpPr>
          <p:nvPr>
            <p:ph idx="1"/>
          </p:nvPr>
        </p:nvSpPr>
        <p:spPr/>
        <p:txBody>
          <a:bodyPr>
            <a:normAutofit/>
          </a:bodyPr>
          <a:lstStyle/>
          <a:p>
            <a:r>
              <a:rPr lang="en-US" sz="2800" dirty="0"/>
              <a:t>Child abuse is physical, sexual and emotional harm that is caused to a child.</a:t>
            </a:r>
          </a:p>
          <a:p>
            <a:r>
              <a:rPr lang="en-US" sz="2800" dirty="0"/>
              <a:t> Child abuse involves both actions, which includes physical harm and inaction such as neglect. Children are vulnerable. </a:t>
            </a:r>
          </a:p>
          <a:p>
            <a:r>
              <a:rPr lang="en-US" sz="2800" dirty="0"/>
              <a:t>The incidence of child abuse is very high where approximately 25% of girls and 13% of boys are sexually abused before the age of 18.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solidFill>
                  <a:srgbClr val="04617B"/>
                </a:solidFill>
              </a:rPr>
              <a:t>Background information on child abuse cont’d</a:t>
            </a:r>
            <a:br>
              <a:rPr lang="en-US" sz="3600" dirty="0">
                <a:solidFill>
                  <a:srgbClr val="04617B"/>
                </a:solidFill>
              </a:rPr>
            </a:br>
            <a:endParaRPr lang="en-US" dirty="0"/>
          </a:p>
        </p:txBody>
      </p:sp>
      <p:sp>
        <p:nvSpPr>
          <p:cNvPr id="3" name="Content Placeholder 2"/>
          <p:cNvSpPr>
            <a:spLocks noGrp="1"/>
          </p:cNvSpPr>
          <p:nvPr>
            <p:ph idx="1"/>
          </p:nvPr>
        </p:nvSpPr>
        <p:spPr/>
        <p:txBody>
          <a:bodyPr>
            <a:normAutofit/>
          </a:bodyPr>
          <a:lstStyle/>
          <a:p>
            <a:r>
              <a:rPr lang="en-US" sz="2800" dirty="0"/>
              <a:t>Child abuse has a detrimental effect of a child education development </a:t>
            </a:r>
          </a:p>
          <a:p>
            <a:r>
              <a:rPr lang="en-US" sz="2800" dirty="0"/>
              <a:t>Teachers, social service providers, and law enforcement officers commonly report Child abuse cases. </a:t>
            </a:r>
          </a:p>
          <a:p>
            <a:r>
              <a:rPr lang="en-US" sz="2800" dirty="0"/>
              <a:t>Bullying in schools has also become a common form of child abuse where senior students mistreat junior students, which cause significant emotional suffering among students.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Literature review</a:t>
            </a:r>
          </a:p>
        </p:txBody>
      </p:sp>
      <p:sp>
        <p:nvSpPr>
          <p:cNvPr id="3" name="Content Placeholder 2"/>
          <p:cNvSpPr>
            <a:spLocks noGrp="1"/>
          </p:cNvSpPr>
          <p:nvPr>
            <p:ph idx="1"/>
          </p:nvPr>
        </p:nvSpPr>
        <p:spPr/>
        <p:txBody>
          <a:bodyPr>
            <a:noAutofit/>
          </a:bodyPr>
          <a:lstStyle/>
          <a:p>
            <a:r>
              <a:rPr lang="en-US" sz="2800" dirty="0"/>
              <a:t>The literature on child abuse both within a home and school environment is mainly available across different platforms considering that child abuse is a sensitive issue which has been a center of focus on education, politics, religion, and social environment. </a:t>
            </a:r>
          </a:p>
          <a:p>
            <a:r>
              <a:rPr lang="en-US" sz="2800" dirty="0"/>
              <a:t>Therefore, the focus of this review will be on the child abuse across different settings and how it influences the victim's performance within a learning environment.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Literature review cont’d</a:t>
            </a:r>
          </a:p>
        </p:txBody>
      </p:sp>
      <p:sp>
        <p:nvSpPr>
          <p:cNvPr id="3" name="Content Placeholder 2"/>
          <p:cNvSpPr>
            <a:spLocks noGrp="1"/>
          </p:cNvSpPr>
          <p:nvPr>
            <p:ph idx="1"/>
          </p:nvPr>
        </p:nvSpPr>
        <p:spPr/>
        <p:txBody>
          <a:bodyPr>
            <a:noAutofit/>
          </a:bodyPr>
          <a:lstStyle/>
          <a:p>
            <a:r>
              <a:rPr lang="en-US" sz="2800" dirty="0"/>
              <a:t>The key search terms include child abuse, neglect, physical abuse, child abuse, and education. </a:t>
            </a:r>
          </a:p>
          <a:p>
            <a:r>
              <a:rPr lang="en-US" sz="2800" dirty="0"/>
              <a:t>These key terms were crucial in finding more information, which was essential in providing a strong emphasis on child abuse and its influence on overall child development. </a:t>
            </a:r>
          </a:p>
          <a:p>
            <a:r>
              <a:rPr lang="en-US" sz="2800" dirty="0"/>
              <a:t>The major themes include the prevalence of child abuse, different forms of child abuse and the importance of child abuse to school students.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Forms of child abuse</a:t>
            </a:r>
          </a:p>
        </p:txBody>
      </p:sp>
      <p:sp>
        <p:nvSpPr>
          <p:cNvPr id="3" name="Content Placeholder 2"/>
          <p:cNvSpPr>
            <a:spLocks noGrp="1"/>
          </p:cNvSpPr>
          <p:nvPr>
            <p:ph idx="1"/>
          </p:nvPr>
        </p:nvSpPr>
        <p:spPr/>
        <p:txBody>
          <a:bodyPr>
            <a:normAutofit/>
          </a:bodyPr>
          <a:lstStyle/>
          <a:p>
            <a:r>
              <a:rPr lang="en-US" sz="3200" dirty="0"/>
              <a:t>According to Sperry and </a:t>
            </a:r>
            <a:r>
              <a:rPr lang="en-US" sz="3200" dirty="0" err="1"/>
              <a:t>Widom</a:t>
            </a:r>
            <a:r>
              <a:rPr lang="en-US" sz="3200" dirty="0"/>
              <a:t> (2013), child neglect is a significant problem in the United States affecting millions of children. </a:t>
            </a:r>
          </a:p>
          <a:p>
            <a:r>
              <a:rPr lang="en-US" sz="3200" dirty="0"/>
              <a:t>Neglect has a severe psychological influence on child development. </a:t>
            </a:r>
          </a:p>
          <a:p>
            <a:r>
              <a:rPr lang="en-US" sz="3200" dirty="0"/>
              <a:t>Physical neglect can be observed in many ways since it involves signs that can be found.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Forms of child abuse</a:t>
            </a:r>
          </a:p>
        </p:txBody>
      </p:sp>
      <p:sp>
        <p:nvSpPr>
          <p:cNvPr id="3" name="Content Placeholder 2"/>
          <p:cNvSpPr>
            <a:spLocks noGrp="1"/>
          </p:cNvSpPr>
          <p:nvPr>
            <p:ph idx="1"/>
          </p:nvPr>
        </p:nvSpPr>
        <p:spPr/>
        <p:txBody>
          <a:bodyPr>
            <a:normAutofit/>
          </a:bodyPr>
          <a:lstStyle/>
          <a:p>
            <a:r>
              <a:rPr lang="en-US" sz="3200" dirty="0"/>
              <a:t>Wilson et al. (2012) assert that emotional neglect has severe consequences on child development through adulthood if not well taken care of based on key considerations that are put in place which define child well-being. </a:t>
            </a:r>
          </a:p>
          <a:p>
            <a:r>
              <a:rPr lang="en-US" sz="3200" dirty="0"/>
              <a:t>Emotional neglect is the inability of a parent to show a child the affection they deserve.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4617B"/>
                </a:solidFill>
              </a:rPr>
              <a:t>Forms of child abuse cont’d</a:t>
            </a:r>
            <a:endParaRPr lang="en-US" dirty="0"/>
          </a:p>
        </p:txBody>
      </p:sp>
      <p:sp>
        <p:nvSpPr>
          <p:cNvPr id="3" name="Content Placeholder 2"/>
          <p:cNvSpPr>
            <a:spLocks noGrp="1"/>
          </p:cNvSpPr>
          <p:nvPr>
            <p:ph idx="1"/>
          </p:nvPr>
        </p:nvSpPr>
        <p:spPr/>
        <p:txBody>
          <a:bodyPr>
            <a:normAutofit/>
          </a:bodyPr>
          <a:lstStyle/>
          <a:p>
            <a:r>
              <a:rPr lang="en-US" sz="3200" dirty="0"/>
              <a:t>According to </a:t>
            </a:r>
            <a:r>
              <a:rPr lang="en-US" sz="3200" dirty="0" err="1"/>
              <a:t>Lindert</a:t>
            </a:r>
            <a:r>
              <a:rPr lang="en-US" sz="3200" dirty="0"/>
              <a:t> et al. (2014), sexual abuse has severe long-term effects on a child. Most of the sexual abuse cases against a child are rarely reported.</a:t>
            </a:r>
          </a:p>
          <a:p>
            <a:r>
              <a:rPr lang="en-US" sz="3200" dirty="0"/>
              <a:t>The girl child is the most vulnerable to sexual abuse although the current rates of a girl child and boy child are relatively high.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4617B"/>
                </a:solidFill>
              </a:rPr>
              <a:t>Forms of child abuse cont’d</a:t>
            </a:r>
            <a:endParaRPr lang="en-US" dirty="0"/>
          </a:p>
        </p:txBody>
      </p:sp>
      <p:sp>
        <p:nvSpPr>
          <p:cNvPr id="3" name="Content Placeholder 2"/>
          <p:cNvSpPr>
            <a:spLocks noGrp="1"/>
          </p:cNvSpPr>
          <p:nvPr>
            <p:ph idx="1"/>
          </p:nvPr>
        </p:nvSpPr>
        <p:spPr/>
        <p:txBody>
          <a:bodyPr>
            <a:noAutofit/>
          </a:bodyPr>
          <a:lstStyle/>
          <a:p>
            <a:r>
              <a:rPr lang="en-US" sz="3200" dirty="0"/>
              <a:t>Norma et al. (2012) state are the easiest to detect in child abuse considering that there is evidence of physical injuries to a child who has been victimized.</a:t>
            </a:r>
          </a:p>
          <a:p>
            <a:r>
              <a:rPr lang="en-US" sz="3200" dirty="0"/>
              <a:t>The long-term consequences of both physical and sexual abuse are adverse and can easily lead to trauma and other critical mental problems.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4617B"/>
                </a:solidFill>
              </a:rPr>
              <a:t>Forms of child abuse cont’d</a:t>
            </a:r>
            <a:endParaRPr lang="en-US" dirty="0"/>
          </a:p>
        </p:txBody>
      </p:sp>
      <p:sp>
        <p:nvSpPr>
          <p:cNvPr id="3" name="Content Placeholder 2"/>
          <p:cNvSpPr>
            <a:spLocks noGrp="1"/>
          </p:cNvSpPr>
          <p:nvPr>
            <p:ph idx="1"/>
          </p:nvPr>
        </p:nvSpPr>
        <p:spPr/>
        <p:txBody>
          <a:bodyPr>
            <a:noAutofit/>
          </a:bodyPr>
          <a:lstStyle/>
          <a:p>
            <a:r>
              <a:rPr lang="en-US" sz="3200" dirty="0"/>
              <a:t>Flannery et al. (2016) highlight that bullying has become a significant challenge in schools considering that many incidences remain unreported. </a:t>
            </a:r>
          </a:p>
          <a:p>
            <a:r>
              <a:rPr lang="en-US" sz="3200" dirty="0"/>
              <a:t>The wellbeing of children in learning institutions needs to be protected through the integration of critical policies and define the relationship that exists between senior and junior students.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4617B"/>
                </a:solidFill>
              </a:rPr>
              <a:t>Forms of child abuse cont’d</a:t>
            </a:r>
            <a:endParaRPr lang="en-US" dirty="0"/>
          </a:p>
        </p:txBody>
      </p:sp>
      <p:sp>
        <p:nvSpPr>
          <p:cNvPr id="3" name="Content Placeholder 2"/>
          <p:cNvSpPr>
            <a:spLocks noGrp="1"/>
          </p:cNvSpPr>
          <p:nvPr>
            <p:ph idx="1"/>
          </p:nvPr>
        </p:nvSpPr>
        <p:spPr/>
        <p:txBody>
          <a:bodyPr>
            <a:normAutofit/>
          </a:bodyPr>
          <a:lstStyle/>
          <a:p>
            <a:r>
              <a:rPr lang="en-US" dirty="0" err="1"/>
              <a:t>Maybrun</a:t>
            </a:r>
            <a:r>
              <a:rPr lang="en-US" dirty="0"/>
              <a:t> (2015) state that bullying in schools requires rapid intervention where it would be easier to manage the different situation. </a:t>
            </a:r>
          </a:p>
          <a:p>
            <a:r>
              <a:rPr lang="en-US" dirty="0"/>
              <a:t>The relationship between teacher and student should be significantly improved to define a stronger emphasis on essential considerations that can help attain a higher level of engagement.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4617B"/>
                </a:solidFill>
              </a:rPr>
              <a:t>Forms of child abuse cont’d</a:t>
            </a:r>
            <a:endParaRPr lang="en-US" dirty="0"/>
          </a:p>
        </p:txBody>
      </p:sp>
      <p:sp>
        <p:nvSpPr>
          <p:cNvPr id="3" name="Content Placeholder 2"/>
          <p:cNvSpPr>
            <a:spLocks noGrp="1"/>
          </p:cNvSpPr>
          <p:nvPr>
            <p:ph idx="1"/>
          </p:nvPr>
        </p:nvSpPr>
        <p:spPr/>
        <p:txBody>
          <a:bodyPr/>
          <a:lstStyle/>
          <a:p>
            <a:r>
              <a:rPr lang="en-US" dirty="0"/>
              <a:t>According to Gould et al. (2012), early life trauma, which includes sexual or physical abuse and neglect, can have lasting changes in the Central Nervous System.</a:t>
            </a:r>
          </a:p>
          <a:p>
            <a:r>
              <a:rPr lang="en-US" dirty="0"/>
              <a:t> It is very difficult to control these traumatic experiences because they are deeply embedded in a child development.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a:bodyPr>
          <a:lstStyle/>
          <a:p>
            <a:r>
              <a:rPr lang="en-US" sz="3600" b="1" dirty="0">
                <a:latin typeface="Times New Roman"/>
                <a:ea typeface="Calibri"/>
              </a:rPr>
              <a:t>Child abuse and student performance</a:t>
            </a:r>
            <a:endParaRPr lang="en-US" sz="3600" dirty="0"/>
          </a:p>
        </p:txBody>
      </p:sp>
      <p:sp>
        <p:nvSpPr>
          <p:cNvPr id="3" name="Content Placeholder 2"/>
          <p:cNvSpPr>
            <a:spLocks noGrp="1"/>
          </p:cNvSpPr>
          <p:nvPr>
            <p:ph idx="1"/>
          </p:nvPr>
        </p:nvSpPr>
        <p:spPr/>
        <p:txBody>
          <a:bodyPr/>
          <a:lstStyle/>
          <a:p>
            <a:r>
              <a:rPr lang="en-US" dirty="0"/>
              <a:t>According to </a:t>
            </a:r>
            <a:r>
              <a:rPr lang="en-US" dirty="0" err="1"/>
              <a:t>Mojtabai</a:t>
            </a:r>
            <a:r>
              <a:rPr lang="en-US" dirty="0"/>
              <a:t> (2015), long-term effects of the mental health disorders are detrimental to child education attainment. </a:t>
            </a:r>
          </a:p>
          <a:p>
            <a:r>
              <a:rPr lang="en-US" dirty="0"/>
              <a:t>The purpose of the article was to determine the underlying relationship between mental disorders and educational attainment in a community. </a:t>
            </a:r>
          </a:p>
          <a:p>
            <a:r>
              <a:rPr lang="en-US" dirty="0"/>
              <a:t>The findings from the study showed that students with baseline bipolar, externalizing disorders, fear and anxiety are associated with reduced odds of high school graduation. </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143000"/>
          </a:xfrm>
        </p:spPr>
        <p:txBody>
          <a:bodyPr>
            <a:normAutofit/>
          </a:bodyPr>
          <a:lstStyle/>
          <a:p>
            <a:r>
              <a:rPr lang="en-US" sz="3600" b="1" dirty="0">
                <a:solidFill>
                  <a:srgbClr val="04617B"/>
                </a:solidFill>
                <a:latin typeface="Times New Roman"/>
                <a:ea typeface="Calibri"/>
              </a:rPr>
              <a:t>Child abuse and student performance cont’d</a:t>
            </a:r>
            <a:endParaRPr lang="en-US" dirty="0"/>
          </a:p>
        </p:txBody>
      </p:sp>
      <p:sp>
        <p:nvSpPr>
          <p:cNvPr id="3" name="Content Placeholder 2"/>
          <p:cNvSpPr>
            <a:spLocks noGrp="1"/>
          </p:cNvSpPr>
          <p:nvPr>
            <p:ph idx="1"/>
          </p:nvPr>
        </p:nvSpPr>
        <p:spPr>
          <a:xfrm>
            <a:off x="533400" y="1676400"/>
            <a:ext cx="8229600" cy="4389120"/>
          </a:xfrm>
        </p:spPr>
        <p:txBody>
          <a:bodyPr>
            <a:noAutofit/>
          </a:bodyPr>
          <a:lstStyle/>
          <a:p>
            <a:r>
              <a:rPr lang="en-US" sz="2800" dirty="0" err="1"/>
              <a:t>Lereya</a:t>
            </a:r>
            <a:r>
              <a:rPr lang="en-US" sz="2800" dirty="0"/>
              <a:t> et al. (2015) assert that educational attainment is significant from a social perspective because the ability to integrate important concepts, which define positive change, is based on fundamental concepts, which are vital, and help outline positive developmental thoughts.</a:t>
            </a:r>
          </a:p>
          <a:p>
            <a:r>
              <a:rPr lang="en-US" sz="2800" dirty="0"/>
              <a:t>Mental disorders are associated with low educational performance among students considering that there is less focus on essential processes that need to be admitted to achieve the desired education outcomes.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04617B"/>
                </a:solidFill>
                <a:latin typeface="Times New Roman"/>
                <a:ea typeface="Calibri"/>
              </a:rPr>
              <a:t>Child abuse and student performance cont’d</a:t>
            </a:r>
            <a:endParaRPr lang="en-US" dirty="0"/>
          </a:p>
        </p:txBody>
      </p:sp>
      <p:sp>
        <p:nvSpPr>
          <p:cNvPr id="3" name="Content Placeholder 2"/>
          <p:cNvSpPr>
            <a:spLocks noGrp="1"/>
          </p:cNvSpPr>
          <p:nvPr>
            <p:ph idx="1"/>
          </p:nvPr>
        </p:nvSpPr>
        <p:spPr>
          <a:xfrm>
            <a:off x="457200" y="1935480"/>
            <a:ext cx="8229600" cy="4770120"/>
          </a:xfrm>
        </p:spPr>
        <p:txBody>
          <a:bodyPr>
            <a:normAutofit fontScale="92500" lnSpcReduction="10000"/>
          </a:bodyPr>
          <a:lstStyle/>
          <a:p>
            <a:r>
              <a:rPr lang="en-US" sz="3200" dirty="0"/>
              <a:t>Van </a:t>
            </a:r>
            <a:r>
              <a:rPr lang="en-US" sz="3200" dirty="0" err="1"/>
              <a:t>der</a:t>
            </a:r>
            <a:r>
              <a:rPr lang="en-US" sz="3200" dirty="0"/>
              <a:t> </a:t>
            </a:r>
            <a:r>
              <a:rPr lang="en-US" sz="3200" dirty="0" err="1"/>
              <a:t>Kolk</a:t>
            </a:r>
            <a:r>
              <a:rPr lang="en-US" sz="3200" dirty="0"/>
              <a:t> (2017) emphasis on the adult mental health from bullying and maltreatment.</a:t>
            </a:r>
          </a:p>
          <a:p>
            <a:r>
              <a:rPr lang="en-US" sz="3200" dirty="0"/>
              <a:t> The study highlights that harassment within a school environment has adverse effects, which include both short terms, and the long-term impact on individual well-being through to adulthood. </a:t>
            </a:r>
          </a:p>
          <a:p>
            <a:r>
              <a:rPr lang="en-US" sz="3200" dirty="0"/>
              <a:t>These factors are detrimental to student performance and general wellbeing </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04617B"/>
                </a:solidFill>
                <a:latin typeface="Times New Roman"/>
                <a:ea typeface="Calibri"/>
              </a:rPr>
              <a:t>Child abuse and student performance cont’d</a:t>
            </a:r>
            <a:endParaRPr lang="en-US" dirty="0"/>
          </a:p>
        </p:txBody>
      </p:sp>
      <p:sp>
        <p:nvSpPr>
          <p:cNvPr id="3" name="Content Placeholder 2"/>
          <p:cNvSpPr>
            <a:spLocks noGrp="1"/>
          </p:cNvSpPr>
          <p:nvPr>
            <p:ph idx="1"/>
          </p:nvPr>
        </p:nvSpPr>
        <p:spPr/>
        <p:txBody>
          <a:bodyPr>
            <a:normAutofit/>
          </a:bodyPr>
          <a:lstStyle/>
          <a:p>
            <a:r>
              <a:rPr lang="en-US" sz="3200" dirty="0"/>
              <a:t>According to Cook et al. (2017), even though child abuse has been existed for so long, it is important to note that the strategies that have been put in place have been unable to focus on critical factors, which are very much influential in dealing with child abuse.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04617B"/>
                </a:solidFill>
                <a:latin typeface="Times New Roman"/>
                <a:ea typeface="Calibri"/>
              </a:rPr>
              <a:t>Child abuse and student performance cont’d</a:t>
            </a:r>
            <a:endParaRPr lang="en-US" dirty="0"/>
          </a:p>
        </p:txBody>
      </p:sp>
      <p:sp>
        <p:nvSpPr>
          <p:cNvPr id="3" name="Content Placeholder 2"/>
          <p:cNvSpPr>
            <a:spLocks noGrp="1"/>
          </p:cNvSpPr>
          <p:nvPr>
            <p:ph idx="1"/>
          </p:nvPr>
        </p:nvSpPr>
        <p:spPr/>
        <p:txBody>
          <a:bodyPr>
            <a:normAutofit/>
          </a:bodyPr>
          <a:lstStyle/>
          <a:p>
            <a:r>
              <a:rPr lang="en-US" sz="3200" dirty="0"/>
              <a:t>Albert (2017) state that handling the victims of child abuse is a better thing to consider since child abuse victims in most cases are traumatized.</a:t>
            </a:r>
          </a:p>
          <a:p>
            <a:r>
              <a:rPr lang="en-US" sz="3200" dirty="0"/>
              <a:t>Therefore psychological help will be necessary since the children deserve a better life and this can be achieved only if there is a clear treatment plan for the victims.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04617B"/>
                </a:solidFill>
                <a:latin typeface="Times New Roman"/>
                <a:ea typeface="Calibri"/>
              </a:rPr>
              <a:t>Child abuse and student performance cont’d</a:t>
            </a:r>
            <a:endParaRPr lang="en-US" dirty="0"/>
          </a:p>
        </p:txBody>
      </p:sp>
      <p:sp>
        <p:nvSpPr>
          <p:cNvPr id="3" name="Content Placeholder 2"/>
          <p:cNvSpPr>
            <a:spLocks noGrp="1"/>
          </p:cNvSpPr>
          <p:nvPr>
            <p:ph idx="1"/>
          </p:nvPr>
        </p:nvSpPr>
        <p:spPr/>
        <p:txBody>
          <a:bodyPr>
            <a:normAutofit/>
          </a:bodyPr>
          <a:lstStyle/>
          <a:p>
            <a:r>
              <a:rPr lang="en-US" sz="3200" dirty="0"/>
              <a:t>The long-term effects of the abuse are severe if they are not controlled.</a:t>
            </a:r>
          </a:p>
          <a:p>
            <a:r>
              <a:rPr lang="en-US" sz="3200" dirty="0"/>
              <a:t> Once a child realizes that abuse is the only way to get justice it creates a negative influence on their minds and thus likely to instill negative traits in the child leading to poor developmental characteristics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 </a:t>
            </a:r>
          </a:p>
        </p:txBody>
      </p:sp>
      <p:sp>
        <p:nvSpPr>
          <p:cNvPr id="3" name="Content Placeholder 2"/>
          <p:cNvSpPr>
            <a:spLocks noGrp="1"/>
          </p:cNvSpPr>
          <p:nvPr>
            <p:ph idx="1"/>
          </p:nvPr>
        </p:nvSpPr>
        <p:spPr/>
        <p:txBody>
          <a:bodyPr>
            <a:normAutofit fontScale="55000" lnSpcReduction="20000"/>
          </a:bodyPr>
          <a:lstStyle/>
          <a:p>
            <a:r>
              <a:rPr lang="en-US" dirty="0"/>
              <a:t>Albert, V. (2017). </a:t>
            </a:r>
            <a:r>
              <a:rPr lang="en-US" i="1" dirty="0"/>
              <a:t>From child abuse to permanency planning: Child welfare services pathways and placements</a:t>
            </a:r>
            <a:r>
              <a:rPr lang="en-US" dirty="0"/>
              <a:t>. </a:t>
            </a:r>
            <a:r>
              <a:rPr lang="en-US" dirty="0" err="1"/>
              <a:t>Routledge</a:t>
            </a:r>
            <a:r>
              <a:rPr lang="en-US" dirty="0"/>
              <a:t>.</a:t>
            </a:r>
          </a:p>
          <a:p>
            <a:r>
              <a:rPr lang="en-US" dirty="0"/>
              <a:t>Cook, A., Spinazzola, J., Ford, J., </a:t>
            </a:r>
            <a:r>
              <a:rPr lang="en-US" dirty="0" err="1"/>
              <a:t>Lanktree</a:t>
            </a:r>
            <a:r>
              <a:rPr lang="en-US" dirty="0"/>
              <a:t>, C., </a:t>
            </a:r>
            <a:r>
              <a:rPr lang="en-US" dirty="0" err="1"/>
              <a:t>Blaustein</a:t>
            </a:r>
            <a:r>
              <a:rPr lang="en-US" dirty="0"/>
              <a:t>, M., </a:t>
            </a:r>
            <a:r>
              <a:rPr lang="en-US" dirty="0" err="1"/>
              <a:t>Cloitre</a:t>
            </a:r>
            <a:r>
              <a:rPr lang="en-US" dirty="0"/>
              <a:t>, M., ... &amp; </a:t>
            </a:r>
            <a:r>
              <a:rPr lang="en-US" dirty="0" err="1"/>
              <a:t>Mallah</a:t>
            </a:r>
            <a:r>
              <a:rPr lang="en-US" dirty="0"/>
              <a:t>, K. (2017). Complex trauma in children and adolescents. </a:t>
            </a:r>
            <a:r>
              <a:rPr lang="en-US" i="1" dirty="0"/>
              <a:t>Psychiatric annals</a:t>
            </a:r>
            <a:r>
              <a:rPr lang="en-US" dirty="0"/>
              <a:t>, </a:t>
            </a:r>
            <a:r>
              <a:rPr lang="en-US" i="1" dirty="0"/>
              <a:t>35</a:t>
            </a:r>
            <a:r>
              <a:rPr lang="en-US" dirty="0"/>
              <a:t>(5), 390-398.</a:t>
            </a:r>
          </a:p>
          <a:p>
            <a:r>
              <a:rPr lang="en-US" dirty="0" err="1"/>
              <a:t>Eckenrode</a:t>
            </a:r>
            <a:r>
              <a:rPr lang="en-US" dirty="0"/>
              <a:t>, J., </a:t>
            </a:r>
            <a:r>
              <a:rPr lang="en-US" dirty="0" err="1"/>
              <a:t>Campa</a:t>
            </a:r>
            <a:r>
              <a:rPr lang="en-US" dirty="0"/>
              <a:t>, M. I., Morris, P. A., Henderson </a:t>
            </a:r>
            <a:r>
              <a:rPr lang="en-US" dirty="0" err="1"/>
              <a:t>Jr</a:t>
            </a:r>
            <a:r>
              <a:rPr lang="en-US" dirty="0"/>
              <a:t>, C. R., Bolger, K. E., </a:t>
            </a:r>
            <a:r>
              <a:rPr lang="en-US" dirty="0" err="1"/>
              <a:t>Kitzman</a:t>
            </a:r>
            <a:r>
              <a:rPr lang="en-US" dirty="0"/>
              <a:t>, H., &amp; Olds, D. L. (2017). The prevention of child maltreatment through the nurse family partnership program: mediating effects in a long-term follow-up study. </a:t>
            </a:r>
            <a:r>
              <a:rPr lang="en-US" i="1" dirty="0"/>
              <a:t>Child maltreatment</a:t>
            </a:r>
            <a:r>
              <a:rPr lang="en-US" dirty="0"/>
              <a:t>, </a:t>
            </a:r>
            <a:r>
              <a:rPr lang="en-US" i="1" dirty="0"/>
              <a:t>22</a:t>
            </a:r>
            <a:r>
              <a:rPr lang="en-US" dirty="0"/>
              <a:t>(2), 92-99.</a:t>
            </a:r>
          </a:p>
          <a:p>
            <a:r>
              <a:rPr lang="en-US" dirty="0"/>
              <a:t>Flannery, D. J., </a:t>
            </a:r>
            <a:r>
              <a:rPr lang="en-US" dirty="0" err="1"/>
              <a:t>Todres</a:t>
            </a:r>
            <a:r>
              <a:rPr lang="en-US" dirty="0"/>
              <a:t>, J., Bradshaw, C. P., </a:t>
            </a:r>
            <a:r>
              <a:rPr lang="en-US" dirty="0" err="1"/>
              <a:t>Amar</a:t>
            </a:r>
            <a:r>
              <a:rPr lang="en-US" dirty="0"/>
              <a:t>, A. F., Graham, S., </a:t>
            </a:r>
            <a:r>
              <a:rPr lang="en-US" dirty="0" err="1"/>
              <a:t>Hatzenbuehler</a:t>
            </a:r>
            <a:r>
              <a:rPr lang="en-US" dirty="0"/>
              <a:t>, M., ... &amp; Le </a:t>
            </a:r>
            <a:r>
              <a:rPr lang="en-US" dirty="0" err="1"/>
              <a:t>Menestrel</a:t>
            </a:r>
            <a:r>
              <a:rPr lang="en-US" dirty="0"/>
              <a:t>, S. M. (2016). </a:t>
            </a:r>
            <a:r>
              <a:rPr lang="en-US" i="1" dirty="0"/>
              <a:t>Bullying Prevention: a Summary of the Report of the National Academies of Sciences, Engineering, and Medicine. </a:t>
            </a:r>
            <a:r>
              <a:rPr lang="en-US" dirty="0"/>
              <a:t>Prevention Science, 17(8), 1044-1053.</a:t>
            </a:r>
          </a:p>
          <a:p>
            <a:r>
              <a:rPr lang="en-US" dirty="0"/>
              <a:t>Gould, F., Clarke, J., Heim, C., Harvey, P. D., </a:t>
            </a:r>
            <a:r>
              <a:rPr lang="en-US" dirty="0" err="1"/>
              <a:t>Majer</a:t>
            </a:r>
            <a:r>
              <a:rPr lang="en-US" dirty="0"/>
              <a:t>, M., &amp; </a:t>
            </a:r>
            <a:r>
              <a:rPr lang="en-US" dirty="0" err="1"/>
              <a:t>Nemeroff</a:t>
            </a:r>
            <a:r>
              <a:rPr lang="en-US" dirty="0"/>
              <a:t>, C. B. (2012). The effects of child abuse and neglect on cognitive functioning in adulthood. </a:t>
            </a:r>
            <a:r>
              <a:rPr lang="en-US" i="1" dirty="0"/>
              <a:t>Journal of psychiatric research</a:t>
            </a:r>
            <a:r>
              <a:rPr lang="en-US" dirty="0"/>
              <a:t>, </a:t>
            </a:r>
            <a:r>
              <a:rPr lang="en-US" i="1" dirty="0"/>
              <a:t>46</a:t>
            </a:r>
            <a:r>
              <a:rPr lang="en-US" dirty="0"/>
              <a:t>(4), 500-506.</a:t>
            </a:r>
          </a:p>
          <a:p>
            <a:r>
              <a:rPr lang="en-US" dirty="0" err="1"/>
              <a:t>Lereya</a:t>
            </a:r>
            <a:r>
              <a:rPr lang="en-US" dirty="0"/>
              <a:t>, S. T., Copeland, W. E., Costello, E. J., &amp; </a:t>
            </a:r>
            <a:r>
              <a:rPr lang="en-US" dirty="0" err="1"/>
              <a:t>Wolke</a:t>
            </a:r>
            <a:r>
              <a:rPr lang="en-US" dirty="0"/>
              <a:t>, D. (2015). Adult mental health consequences of peer bullying and maltreatment in childhood: two cohorts in two countries. </a:t>
            </a:r>
            <a:r>
              <a:rPr lang="en-US" i="1" dirty="0"/>
              <a:t>The Lancet Psychiatry</a:t>
            </a:r>
            <a:r>
              <a:rPr lang="en-US" dirty="0"/>
              <a:t>, </a:t>
            </a:r>
            <a:r>
              <a:rPr lang="en-US" i="1" dirty="0"/>
              <a:t>2</a:t>
            </a:r>
            <a:r>
              <a:rPr lang="en-US" dirty="0"/>
              <a:t>(6), 524-531.</a:t>
            </a:r>
          </a:p>
          <a:p>
            <a:r>
              <a:rPr lang="en-US" dirty="0" err="1"/>
              <a:t>Lindert</a:t>
            </a:r>
            <a:r>
              <a:rPr lang="en-US" dirty="0"/>
              <a:t>, J., von </a:t>
            </a:r>
            <a:r>
              <a:rPr lang="en-US" dirty="0" err="1"/>
              <a:t>Ehrenstein</a:t>
            </a:r>
            <a:r>
              <a:rPr lang="en-US" dirty="0"/>
              <a:t>, O. S., </a:t>
            </a:r>
            <a:r>
              <a:rPr lang="en-US" dirty="0" err="1"/>
              <a:t>Grashow</a:t>
            </a:r>
            <a:r>
              <a:rPr lang="en-US" dirty="0"/>
              <a:t>, R., Gal, G., </a:t>
            </a:r>
            <a:r>
              <a:rPr lang="en-US" dirty="0" err="1"/>
              <a:t>Braehler</a:t>
            </a:r>
            <a:r>
              <a:rPr lang="en-US" dirty="0"/>
              <a:t>, E., &amp; </a:t>
            </a:r>
            <a:r>
              <a:rPr lang="en-US" dirty="0" err="1"/>
              <a:t>Weisskopf</a:t>
            </a:r>
            <a:r>
              <a:rPr lang="en-US" dirty="0"/>
              <a:t>, M. G. (2014). Sexual and physical abuse in childhood is associated with depression and anxiety over the life course: systematic review and meta-analysis. </a:t>
            </a:r>
            <a:r>
              <a:rPr lang="en-US" i="1" dirty="0"/>
              <a:t>International journal of public health</a:t>
            </a:r>
            <a:r>
              <a:rPr lang="en-US" dirty="0"/>
              <a:t>, </a:t>
            </a:r>
            <a:r>
              <a:rPr lang="en-US" i="1" dirty="0"/>
              <a:t>59</a:t>
            </a:r>
            <a:r>
              <a:rPr lang="en-US" dirty="0"/>
              <a:t>(2), 359-372.</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 </a:t>
            </a:r>
          </a:p>
        </p:txBody>
      </p:sp>
      <p:sp>
        <p:nvSpPr>
          <p:cNvPr id="3" name="Content Placeholder 2"/>
          <p:cNvSpPr>
            <a:spLocks noGrp="1"/>
          </p:cNvSpPr>
          <p:nvPr>
            <p:ph idx="1"/>
          </p:nvPr>
        </p:nvSpPr>
        <p:spPr/>
        <p:txBody>
          <a:bodyPr>
            <a:normAutofit fontScale="70000" lnSpcReduction="20000"/>
          </a:bodyPr>
          <a:lstStyle/>
          <a:p>
            <a:r>
              <a:rPr lang="en-US" dirty="0" err="1"/>
              <a:t>Maybrun</a:t>
            </a:r>
            <a:r>
              <a:rPr lang="en-US" dirty="0"/>
              <a:t>, B. (2015). Preventing Bullying in Schools.</a:t>
            </a:r>
          </a:p>
          <a:p>
            <a:r>
              <a:rPr lang="en-US" dirty="0" err="1"/>
              <a:t>Mojtabai</a:t>
            </a:r>
            <a:r>
              <a:rPr lang="en-US" dirty="0"/>
              <a:t>, R., Stuart, E. A., Hwang, I., Eaton, W. W., Sampson, N., &amp; Kessler, R. C. (2015). Long-term effects of mental disorders on educational attainment in the National </a:t>
            </a:r>
            <a:r>
              <a:rPr lang="en-US" dirty="0" err="1"/>
              <a:t>Comorbidity</a:t>
            </a:r>
            <a:r>
              <a:rPr lang="en-US" dirty="0"/>
              <a:t> Survey ten-year follow-up. </a:t>
            </a:r>
            <a:r>
              <a:rPr lang="en-US" i="1" dirty="0"/>
              <a:t>Social psychiatry and psychiatric epidemiology</a:t>
            </a:r>
            <a:r>
              <a:rPr lang="en-US" dirty="0"/>
              <a:t>, </a:t>
            </a:r>
            <a:r>
              <a:rPr lang="en-US" i="1" dirty="0"/>
              <a:t>50</a:t>
            </a:r>
            <a:r>
              <a:rPr lang="en-US" dirty="0"/>
              <a:t>(10), 1577-1591.</a:t>
            </a:r>
          </a:p>
          <a:p>
            <a:r>
              <a:rPr lang="en-US" dirty="0"/>
              <a:t>Norman, R. E., </a:t>
            </a:r>
            <a:r>
              <a:rPr lang="en-US" dirty="0" err="1"/>
              <a:t>Byambaa</a:t>
            </a:r>
            <a:r>
              <a:rPr lang="en-US" dirty="0"/>
              <a:t>, M., De, R., </a:t>
            </a:r>
            <a:r>
              <a:rPr lang="en-US" dirty="0" err="1"/>
              <a:t>Butchart</a:t>
            </a:r>
            <a:r>
              <a:rPr lang="en-US" dirty="0"/>
              <a:t>, A., Scott, J., &amp; </a:t>
            </a:r>
            <a:r>
              <a:rPr lang="en-US" dirty="0" err="1"/>
              <a:t>Vos</a:t>
            </a:r>
            <a:r>
              <a:rPr lang="en-US" dirty="0"/>
              <a:t>, T. (2012). The long-term health consequences of child physical abuse, emotional abuse, and neglect: a systematic review and meta-analysis. </a:t>
            </a:r>
            <a:r>
              <a:rPr lang="en-US" i="1" dirty="0" err="1"/>
              <a:t>PLoS</a:t>
            </a:r>
            <a:r>
              <a:rPr lang="en-US" i="1" dirty="0"/>
              <a:t> medicine</a:t>
            </a:r>
            <a:r>
              <a:rPr lang="en-US" dirty="0"/>
              <a:t>, </a:t>
            </a:r>
            <a:r>
              <a:rPr lang="en-US" i="1" dirty="0"/>
              <a:t>9</a:t>
            </a:r>
            <a:r>
              <a:rPr lang="en-US" dirty="0"/>
              <a:t>(11), e1001349.</a:t>
            </a:r>
          </a:p>
          <a:p>
            <a:r>
              <a:rPr lang="en-US" dirty="0" err="1"/>
              <a:t>Philipson</a:t>
            </a:r>
            <a:r>
              <a:rPr lang="en-US" dirty="0"/>
              <a:t>, J. M. (2012). Kids are not all Right: Mandating Peer Mediation as a Proactive Anti-Bullying Measure in Schools. </a:t>
            </a:r>
            <a:r>
              <a:rPr lang="en-US" i="1" dirty="0"/>
              <a:t>Cardozo J. Conflict </a:t>
            </a:r>
            <a:r>
              <a:rPr lang="en-US" i="1" dirty="0" err="1"/>
              <a:t>Resol</a:t>
            </a:r>
            <a:r>
              <a:rPr lang="en-US" i="1" dirty="0"/>
              <a:t>.</a:t>
            </a:r>
            <a:r>
              <a:rPr lang="en-US" dirty="0"/>
              <a:t>, </a:t>
            </a:r>
            <a:r>
              <a:rPr lang="en-US" i="1" dirty="0"/>
              <a:t>14</a:t>
            </a:r>
            <a:r>
              <a:rPr lang="en-US" dirty="0"/>
              <a:t>, 81.</a:t>
            </a:r>
          </a:p>
          <a:p>
            <a:r>
              <a:rPr lang="en-US" dirty="0"/>
              <a:t>Sperry, D. M., &amp; </a:t>
            </a:r>
            <a:r>
              <a:rPr lang="en-US" dirty="0" err="1"/>
              <a:t>Widom</a:t>
            </a:r>
            <a:r>
              <a:rPr lang="en-US" dirty="0"/>
              <a:t>, C. S. (2013). Child abuse and neglect, social support, and psychopathology in adulthood: A prospective investigation. </a:t>
            </a:r>
            <a:r>
              <a:rPr lang="en-US" i="1" dirty="0"/>
              <a:t>Child abuse &amp; neglect</a:t>
            </a:r>
            <a:r>
              <a:rPr lang="en-US" dirty="0"/>
              <a:t>, </a:t>
            </a:r>
            <a:r>
              <a:rPr lang="en-US" i="1" dirty="0"/>
              <a:t>37</a:t>
            </a:r>
            <a:r>
              <a:rPr lang="en-US" dirty="0"/>
              <a:t>(6), 415-425.</a:t>
            </a:r>
          </a:p>
          <a:p>
            <a:r>
              <a:rPr lang="en-US" dirty="0"/>
              <a:t>Van </a:t>
            </a:r>
            <a:r>
              <a:rPr lang="en-US" dirty="0" err="1"/>
              <a:t>der</a:t>
            </a:r>
            <a:r>
              <a:rPr lang="en-US" dirty="0"/>
              <a:t> </a:t>
            </a:r>
            <a:r>
              <a:rPr lang="en-US" dirty="0" err="1"/>
              <a:t>Kolk</a:t>
            </a:r>
            <a:r>
              <a:rPr lang="en-US" dirty="0"/>
              <a:t>, B. A. (2017). This issue: child abuse &amp; victimization. </a:t>
            </a:r>
            <a:r>
              <a:rPr lang="en-US" i="1" dirty="0"/>
              <a:t>Psychiatric Annals</a:t>
            </a:r>
            <a:r>
              <a:rPr lang="en-US" dirty="0"/>
              <a:t>, </a:t>
            </a:r>
            <a:r>
              <a:rPr lang="en-US" i="1" dirty="0"/>
              <a:t>35</a:t>
            </a:r>
            <a:r>
              <a:rPr lang="en-US" dirty="0"/>
              <a:t>(5), 374-378.</a:t>
            </a:r>
          </a:p>
          <a:p>
            <a:r>
              <a:rPr lang="en-US" dirty="0"/>
              <a:t>Wilson, R. S., Boyle, P. A., Levine, S. R., Yu, L., </a:t>
            </a:r>
            <a:r>
              <a:rPr lang="en-US" dirty="0" err="1"/>
              <a:t>Anagnos</a:t>
            </a:r>
            <a:r>
              <a:rPr lang="en-US" dirty="0"/>
              <a:t>, S. E., Buchman, A. S., ... &amp; Bennett, D. A. (2012). Emotional neglect in childhood and cerebral infarction in older age. </a:t>
            </a:r>
            <a:r>
              <a:rPr lang="en-US" i="1" dirty="0"/>
              <a:t>Neurology</a:t>
            </a:r>
            <a:r>
              <a:rPr lang="en-US" dirty="0"/>
              <a:t>, </a:t>
            </a:r>
            <a:r>
              <a:rPr lang="en-US" i="1" dirty="0"/>
              <a:t>79</a:t>
            </a:r>
            <a:r>
              <a:rPr lang="en-US" dirty="0"/>
              <a:t>(15), 1534-1539.</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48</TotalTime>
  <Words>3290</Words>
  <Application>Microsoft Office PowerPoint</Application>
  <PresentationFormat>On-screen Show (4:3)</PresentationFormat>
  <Paragraphs>112</Paragraphs>
  <Slides>21</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Calibri</vt:lpstr>
      <vt:lpstr>Constantia</vt:lpstr>
      <vt:lpstr>Times New Roman</vt:lpstr>
      <vt:lpstr>Wingdings 2</vt:lpstr>
      <vt:lpstr>Flow</vt:lpstr>
      <vt:lpstr>Child Abuse and Its Role to School Student Presenter :</vt:lpstr>
      <vt:lpstr>Topic objectives </vt:lpstr>
      <vt:lpstr>Background information on child abuse </vt:lpstr>
      <vt:lpstr>Background information on child abuse cont’d </vt:lpstr>
      <vt:lpstr>Literature review</vt:lpstr>
      <vt:lpstr>Literature review cont’d</vt:lpstr>
      <vt:lpstr>Forms of child abuse</vt:lpstr>
      <vt:lpstr>Forms of child abuse</vt:lpstr>
      <vt:lpstr>Forms of child abuse cont’d</vt:lpstr>
      <vt:lpstr>Forms of child abuse cont’d</vt:lpstr>
      <vt:lpstr>Forms of child abuse cont’d</vt:lpstr>
      <vt:lpstr>Forms of child abuse cont’d</vt:lpstr>
      <vt:lpstr>Forms of child abuse cont’d</vt:lpstr>
      <vt:lpstr>Child abuse and student performance</vt:lpstr>
      <vt:lpstr>Child abuse and student performance cont’d</vt:lpstr>
      <vt:lpstr>Child abuse and student performance cont’d</vt:lpstr>
      <vt:lpstr>Child abuse and student performance cont’d</vt:lpstr>
      <vt:lpstr>Child abuse and student performance cont’d</vt:lpstr>
      <vt:lpstr>Child abuse and student performance cont’d</vt:lpstr>
      <vt:lpstr>References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LUCKY5</dc:creator>
  <cp:lastModifiedBy>USER</cp:lastModifiedBy>
  <cp:revision>6</cp:revision>
  <dcterms:created xsi:type="dcterms:W3CDTF">2018-10-23T16:12:11Z</dcterms:created>
  <dcterms:modified xsi:type="dcterms:W3CDTF">2018-10-23T17:13:37Z</dcterms:modified>
</cp:coreProperties>
</file>